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aleway"/>
      <p:regular r:id="rId23"/>
      <p:bold r:id="rId24"/>
      <p:italic r:id="rId25"/>
      <p:boldItalic r:id="rId26"/>
    </p:embeddedFont>
    <p:embeddedFont>
      <p:font typeface="Roboto"/>
      <p:regular r:id="rId27"/>
      <p:bold r:id="rId28"/>
      <p:italic r:id="rId29"/>
      <p:boldItalic r:id="rId30"/>
    </p:embeddedFont>
    <p:embeddedFont>
      <p:font typeface="Lato"/>
      <p:regular r:id="rId31"/>
      <p:bold r:id="rId32"/>
      <p:italic r:id="rId33"/>
      <p:boldItalic r:id="rId34"/>
    </p:embeddedFont>
    <p:embeddedFont>
      <p:font typeface="Fira Sans Extra Condensed Medium"/>
      <p:regular r:id="rId35"/>
      <p:bold r:id="rId36"/>
      <p:italic r:id="rId37"/>
      <p:boldItalic r:id="rId38"/>
    </p:embeddedFont>
    <p:embeddedFont>
      <p:font typeface="Livvic"/>
      <p:regular r:id="rId39"/>
      <p:bold r:id="rId40"/>
      <p:italic r:id="rId41"/>
      <p:boldItalic r:id="rId42"/>
    </p:embeddedFont>
    <p:embeddedFont>
      <p:font typeface="Catamaran Light"/>
      <p:regular r:id="rId43"/>
      <p:bold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ivvic-bold.fntdata"/><Relationship Id="rId20" Type="http://schemas.openxmlformats.org/officeDocument/2006/relationships/slide" Target="slides/slide14.xml"/><Relationship Id="rId42" Type="http://schemas.openxmlformats.org/officeDocument/2006/relationships/font" Target="fonts/Livvic-boldItalic.fntdata"/><Relationship Id="rId41" Type="http://schemas.openxmlformats.org/officeDocument/2006/relationships/font" Target="fonts/Livvic-italic.fntdata"/><Relationship Id="rId22" Type="http://schemas.openxmlformats.org/officeDocument/2006/relationships/slide" Target="slides/slide16.xml"/><Relationship Id="rId44" Type="http://schemas.openxmlformats.org/officeDocument/2006/relationships/font" Target="fonts/CatamaranLight-bold.fntdata"/><Relationship Id="rId21" Type="http://schemas.openxmlformats.org/officeDocument/2006/relationships/slide" Target="slides/slide15.xml"/><Relationship Id="rId43" Type="http://schemas.openxmlformats.org/officeDocument/2006/relationships/font" Target="fonts/CatamaranLight-regular.fntdata"/><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FiraSansExtraCondensedMedium-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37" Type="http://schemas.openxmlformats.org/officeDocument/2006/relationships/font" Target="fonts/FiraSansExtraCondensedMedium-italic.fntdata"/><Relationship Id="rId14" Type="http://schemas.openxmlformats.org/officeDocument/2006/relationships/slide" Target="slides/slide8.xml"/><Relationship Id="rId36" Type="http://schemas.openxmlformats.org/officeDocument/2006/relationships/font" Target="fonts/FiraSansExtraCondensedMedium-bold.fntdata"/><Relationship Id="rId17" Type="http://schemas.openxmlformats.org/officeDocument/2006/relationships/slide" Target="slides/slide11.xml"/><Relationship Id="rId39" Type="http://schemas.openxmlformats.org/officeDocument/2006/relationships/font" Target="fonts/Livvic-regular.fntdata"/><Relationship Id="rId16" Type="http://schemas.openxmlformats.org/officeDocument/2006/relationships/slide" Target="slides/slide10.xml"/><Relationship Id="rId38" Type="http://schemas.openxmlformats.org/officeDocument/2006/relationships/font" Target="fonts/FiraSansExtraCondensedMedium-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png>
</file>

<file path=ppt/media/image2.jp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6e188a7db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6e188a7db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26e188a7d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26e188a7d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755def05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755def05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6e188a7dbc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26e188a7dbc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755def0560_8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755def0560_8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755def0560_8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755def0560_8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755def0560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755def0560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175" name="Shape 175"/>
        <p:cNvGrpSpPr/>
        <p:nvPr/>
      </p:nvGrpSpPr>
      <p:grpSpPr>
        <a:xfrm>
          <a:off x="0" y="0"/>
          <a:ext cx="0" cy="0"/>
          <a:chOff x="0" y="0"/>
          <a:chExt cx="0" cy="0"/>
        </a:xfrm>
      </p:grpSpPr>
      <p:sp>
        <p:nvSpPr>
          <p:cNvPr id="176" name="Google Shape;176;p19"/>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p:txBody>
      </p:sp>
      <p:sp>
        <p:nvSpPr>
          <p:cNvPr id="177" name="Google Shape;177;p19"/>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78" name="Shape 178"/>
        <p:cNvGrpSpPr/>
        <p:nvPr/>
      </p:nvGrpSpPr>
      <p:grpSpPr>
        <a:xfrm>
          <a:off x="0" y="0"/>
          <a:ext cx="0" cy="0"/>
          <a:chOff x="0" y="0"/>
          <a:chExt cx="0" cy="0"/>
        </a:xfrm>
      </p:grpSpPr>
      <p:sp>
        <p:nvSpPr>
          <p:cNvPr id="179" name="Google Shape;179;p20"/>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80" name="Google Shape;180;p20"/>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81" name="Google Shape;181;p20"/>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2" name="Google Shape;182;p20"/>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83" name="Google Shape;183;p20"/>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84" name="Google Shape;184;p20"/>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5" name="Google Shape;185;p20"/>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86" name="Google Shape;186;p20"/>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87" name="Google Shape;187;p20"/>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8" name="Google Shape;188;p20"/>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89" name="Google Shape;189;p20"/>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0" name="Google Shape;190;p20"/>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91" name="Google Shape;191;p20"/>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2" name="Google Shape;192;p20"/>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3" name="Google Shape;193;p20"/>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94" name="Google Shape;194;p20"/>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195" name="Shape 195"/>
        <p:cNvGrpSpPr/>
        <p:nvPr/>
      </p:nvGrpSpPr>
      <p:grpSpPr>
        <a:xfrm>
          <a:off x="0" y="0"/>
          <a:ext cx="0" cy="0"/>
          <a:chOff x="0" y="0"/>
          <a:chExt cx="0" cy="0"/>
        </a:xfrm>
      </p:grpSpPr>
      <p:sp>
        <p:nvSpPr>
          <p:cNvPr id="196" name="Google Shape;196;p21"/>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197" name="Google Shape;197;p21"/>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198" name="Shape 198"/>
        <p:cNvGrpSpPr/>
        <p:nvPr/>
      </p:nvGrpSpPr>
      <p:grpSpPr>
        <a:xfrm>
          <a:off x="0" y="0"/>
          <a:ext cx="0" cy="0"/>
          <a:chOff x="0" y="0"/>
          <a:chExt cx="0" cy="0"/>
        </a:xfrm>
      </p:grpSpPr>
      <p:sp>
        <p:nvSpPr>
          <p:cNvPr id="199" name="Google Shape;199;p22"/>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00" name="Google Shape;200;p22"/>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1" name="Google Shape;201;p22"/>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02" name="Google Shape;202;p22"/>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3" name="Google Shape;203;p22"/>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04" name="Google Shape;204;p22"/>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5" name="Google Shape;205;p22"/>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06" name="Google Shape;206;p22"/>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07" name="Google Shape;207;p22"/>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208" name="Shape 208"/>
        <p:cNvGrpSpPr/>
        <p:nvPr/>
      </p:nvGrpSpPr>
      <p:grpSpPr>
        <a:xfrm>
          <a:off x="0" y="0"/>
          <a:ext cx="0" cy="0"/>
          <a:chOff x="0" y="0"/>
          <a:chExt cx="0" cy="0"/>
        </a:xfrm>
      </p:grpSpPr>
      <p:sp>
        <p:nvSpPr>
          <p:cNvPr id="209" name="Google Shape;209;p23"/>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210" name="Google Shape;210;p23"/>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11" name="Google Shape;211;p23"/>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212" name="Google Shape;212;p23"/>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13" name="Google Shape;213;p23"/>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14" name="Google Shape;214;p23"/>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215" name="Google Shape;215;p23"/>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216" name="Shape 216"/>
        <p:cNvGrpSpPr/>
        <p:nvPr/>
      </p:nvGrpSpPr>
      <p:grpSpPr>
        <a:xfrm>
          <a:off x="0" y="0"/>
          <a:ext cx="0" cy="0"/>
          <a:chOff x="0" y="0"/>
          <a:chExt cx="0" cy="0"/>
        </a:xfrm>
      </p:grpSpPr>
      <p:sp>
        <p:nvSpPr>
          <p:cNvPr id="217" name="Google Shape;217;p24"/>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218" name="Google Shape;218;p24"/>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219" name="Shape 219"/>
        <p:cNvGrpSpPr/>
        <p:nvPr/>
      </p:nvGrpSpPr>
      <p:grpSpPr>
        <a:xfrm>
          <a:off x="0" y="0"/>
          <a:ext cx="0" cy="0"/>
          <a:chOff x="0" y="0"/>
          <a:chExt cx="0" cy="0"/>
        </a:xfrm>
      </p:grpSpPr>
      <p:sp>
        <p:nvSpPr>
          <p:cNvPr id="220" name="Google Shape;220;p25"/>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21" name="Google Shape;221;p25"/>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222" name="Shape 222"/>
        <p:cNvGrpSpPr/>
        <p:nvPr/>
      </p:nvGrpSpPr>
      <p:grpSpPr>
        <a:xfrm>
          <a:off x="0" y="0"/>
          <a:ext cx="0" cy="0"/>
          <a:chOff x="0" y="0"/>
          <a:chExt cx="0" cy="0"/>
        </a:xfrm>
      </p:grpSpPr>
      <p:sp>
        <p:nvSpPr>
          <p:cNvPr id="223" name="Google Shape;223;p26"/>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24" name="Google Shape;224;p26"/>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225" name="Shape 225"/>
        <p:cNvGrpSpPr/>
        <p:nvPr/>
      </p:nvGrpSpPr>
      <p:grpSpPr>
        <a:xfrm>
          <a:off x="0" y="0"/>
          <a:ext cx="0" cy="0"/>
          <a:chOff x="0" y="0"/>
          <a:chExt cx="0" cy="0"/>
        </a:xfrm>
      </p:grpSpPr>
      <p:sp>
        <p:nvSpPr>
          <p:cNvPr id="226" name="Google Shape;226;p27"/>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27" name="Google Shape;227;p27"/>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228" name="Shape 228"/>
        <p:cNvGrpSpPr/>
        <p:nvPr/>
      </p:nvGrpSpPr>
      <p:grpSpPr>
        <a:xfrm>
          <a:off x="0" y="0"/>
          <a:ext cx="0" cy="0"/>
          <a:chOff x="0" y="0"/>
          <a:chExt cx="0" cy="0"/>
        </a:xfrm>
      </p:grpSpPr>
      <p:sp>
        <p:nvSpPr>
          <p:cNvPr id="229" name="Google Shape;229;p28"/>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latin typeface="Catamaran Light"/>
                <a:ea typeface="Catamaran Light"/>
                <a:cs typeface="Catamaran Light"/>
                <a:sym typeface="Catamaran Light"/>
              </a:defRPr>
            </a:lvl2pPr>
            <a:lvl3pPr lvl="2" rtl="0" algn="ctr">
              <a:spcBef>
                <a:spcPts val="0"/>
              </a:spcBef>
              <a:spcAft>
                <a:spcPts val="0"/>
              </a:spcAft>
              <a:buNone/>
              <a:defRPr sz="3600">
                <a:latin typeface="Catamaran Light"/>
                <a:ea typeface="Catamaran Light"/>
                <a:cs typeface="Catamaran Light"/>
                <a:sym typeface="Catamaran Light"/>
              </a:defRPr>
            </a:lvl3pPr>
            <a:lvl4pPr lvl="3" rtl="0" algn="ctr">
              <a:spcBef>
                <a:spcPts val="0"/>
              </a:spcBef>
              <a:spcAft>
                <a:spcPts val="0"/>
              </a:spcAft>
              <a:buNone/>
              <a:defRPr sz="3600">
                <a:latin typeface="Catamaran Light"/>
                <a:ea typeface="Catamaran Light"/>
                <a:cs typeface="Catamaran Light"/>
                <a:sym typeface="Catamaran Light"/>
              </a:defRPr>
            </a:lvl4pPr>
            <a:lvl5pPr lvl="4" rtl="0" algn="ctr">
              <a:spcBef>
                <a:spcPts val="0"/>
              </a:spcBef>
              <a:spcAft>
                <a:spcPts val="0"/>
              </a:spcAft>
              <a:buNone/>
              <a:defRPr sz="3600">
                <a:latin typeface="Catamaran Light"/>
                <a:ea typeface="Catamaran Light"/>
                <a:cs typeface="Catamaran Light"/>
                <a:sym typeface="Catamaran Light"/>
              </a:defRPr>
            </a:lvl5pPr>
            <a:lvl6pPr lvl="5" rtl="0" algn="ctr">
              <a:spcBef>
                <a:spcPts val="0"/>
              </a:spcBef>
              <a:spcAft>
                <a:spcPts val="0"/>
              </a:spcAft>
              <a:buNone/>
              <a:defRPr sz="3600">
                <a:latin typeface="Catamaran Light"/>
                <a:ea typeface="Catamaran Light"/>
                <a:cs typeface="Catamaran Light"/>
                <a:sym typeface="Catamaran Light"/>
              </a:defRPr>
            </a:lvl6pPr>
            <a:lvl7pPr lvl="6" rtl="0" algn="ctr">
              <a:spcBef>
                <a:spcPts val="0"/>
              </a:spcBef>
              <a:spcAft>
                <a:spcPts val="0"/>
              </a:spcAft>
              <a:buNone/>
              <a:defRPr sz="3600">
                <a:latin typeface="Catamaran Light"/>
                <a:ea typeface="Catamaran Light"/>
                <a:cs typeface="Catamaran Light"/>
                <a:sym typeface="Catamaran Light"/>
              </a:defRPr>
            </a:lvl7pPr>
            <a:lvl8pPr lvl="7" rtl="0" algn="ctr">
              <a:spcBef>
                <a:spcPts val="0"/>
              </a:spcBef>
              <a:spcAft>
                <a:spcPts val="0"/>
              </a:spcAft>
              <a:buNone/>
              <a:defRPr sz="3600">
                <a:latin typeface="Catamaran Light"/>
                <a:ea typeface="Catamaran Light"/>
                <a:cs typeface="Catamaran Light"/>
                <a:sym typeface="Catamaran Light"/>
              </a:defRPr>
            </a:lvl8pPr>
            <a:lvl9pPr lvl="8" rtl="0" algn="ctr">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230" name="Shape 230"/>
        <p:cNvGrpSpPr/>
        <p:nvPr/>
      </p:nvGrpSpPr>
      <p:grpSpPr>
        <a:xfrm>
          <a:off x="0" y="0"/>
          <a:ext cx="0" cy="0"/>
          <a:chOff x="0" y="0"/>
          <a:chExt cx="0" cy="0"/>
        </a:xfrm>
      </p:grpSpPr>
      <p:sp>
        <p:nvSpPr>
          <p:cNvPr id="231" name="Google Shape;231;p29"/>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32" name="Google Shape;232;p29"/>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233" name="Shape 233"/>
        <p:cNvGrpSpPr/>
        <p:nvPr/>
      </p:nvGrpSpPr>
      <p:grpSpPr>
        <a:xfrm>
          <a:off x="0" y="0"/>
          <a:ext cx="0" cy="0"/>
          <a:chOff x="0" y="0"/>
          <a:chExt cx="0" cy="0"/>
        </a:xfrm>
      </p:grpSpPr>
      <p:sp>
        <p:nvSpPr>
          <p:cNvPr id="234" name="Google Shape;234;p30"/>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35" name="Google Shape;235;p30"/>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36" name="Google Shape;236;p30"/>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37" name="Google Shape;237;p30"/>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38" name="Google Shape;238;p30"/>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39" name="Google Shape;239;p30"/>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40" name="Google Shape;240;p30"/>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41" name="Google Shape;241;p30"/>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42" name="Google Shape;242;p30"/>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3" name="Google Shape;243;p30"/>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4" name="Google Shape;244;p30"/>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5" name="Google Shape;245;p30"/>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46" name="Google Shape;246;p30"/>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247" name="Shape 247"/>
        <p:cNvGrpSpPr/>
        <p:nvPr/>
      </p:nvGrpSpPr>
      <p:grpSpPr>
        <a:xfrm>
          <a:off x="0" y="0"/>
          <a:ext cx="0" cy="0"/>
          <a:chOff x="0" y="0"/>
          <a:chExt cx="0" cy="0"/>
        </a:xfrm>
      </p:grpSpPr>
      <p:sp>
        <p:nvSpPr>
          <p:cNvPr id="248" name="Google Shape;248;p31"/>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249" name="Shape 249"/>
        <p:cNvGrpSpPr/>
        <p:nvPr/>
      </p:nvGrpSpPr>
      <p:grpSpPr>
        <a:xfrm>
          <a:off x="0" y="0"/>
          <a:ext cx="0" cy="0"/>
          <a:chOff x="0" y="0"/>
          <a:chExt cx="0" cy="0"/>
        </a:xfrm>
      </p:grpSpPr>
      <p:sp>
        <p:nvSpPr>
          <p:cNvPr id="250" name="Google Shape;250;p32"/>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51" name="Google Shape;251;p32"/>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52" name="Google Shape;252;p32"/>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53" name="Google Shape;253;p32"/>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54" name="Google Shape;254;p32"/>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255" name="Shape 255"/>
        <p:cNvGrpSpPr/>
        <p:nvPr/>
      </p:nvGrpSpPr>
      <p:grpSpPr>
        <a:xfrm>
          <a:off x="0" y="0"/>
          <a:ext cx="0" cy="0"/>
          <a:chOff x="0" y="0"/>
          <a:chExt cx="0" cy="0"/>
        </a:xfrm>
      </p:grpSpPr>
      <p:sp>
        <p:nvSpPr>
          <p:cNvPr id="256" name="Google Shape;256;p33"/>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1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57" name="Google Shape;257;p33"/>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258" name="Shape 258"/>
        <p:cNvGrpSpPr/>
        <p:nvPr/>
      </p:nvGrpSpPr>
      <p:grpSpPr>
        <a:xfrm>
          <a:off x="0" y="0"/>
          <a:ext cx="0" cy="0"/>
          <a:chOff x="0" y="0"/>
          <a:chExt cx="0" cy="0"/>
        </a:xfrm>
      </p:grpSpPr>
      <p:sp>
        <p:nvSpPr>
          <p:cNvPr id="259" name="Google Shape;259;p34"/>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60" name="Google Shape;260;p34"/>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61" name="Google Shape;261;p34"/>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62" name="Google Shape;262;p34"/>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63" name="Google Shape;263;p34"/>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64" name="Google Shape;264;p34"/>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65" name="Google Shape;265;p34"/>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266" name="Shape 266"/>
        <p:cNvGrpSpPr/>
        <p:nvPr/>
      </p:nvGrpSpPr>
      <p:grpSpPr>
        <a:xfrm>
          <a:off x="0" y="0"/>
          <a:ext cx="0" cy="0"/>
          <a:chOff x="0" y="0"/>
          <a:chExt cx="0" cy="0"/>
        </a:xfrm>
      </p:grpSpPr>
      <p:sp>
        <p:nvSpPr>
          <p:cNvPr id="267" name="Google Shape;267;p35"/>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68" name="Google Shape;268;p35"/>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69" name="Google Shape;269;p35"/>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70" name="Google Shape;270;p35"/>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271" name="Google Shape;271;p35"/>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272" name="Shape 272"/>
        <p:cNvGrpSpPr/>
        <p:nvPr/>
      </p:nvGrpSpPr>
      <p:grpSpPr>
        <a:xfrm>
          <a:off x="0" y="0"/>
          <a:ext cx="0" cy="0"/>
          <a:chOff x="0" y="0"/>
          <a:chExt cx="0" cy="0"/>
        </a:xfrm>
      </p:grpSpPr>
      <p:sp>
        <p:nvSpPr>
          <p:cNvPr id="273" name="Google Shape;273;p36"/>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p:txBody>
      </p:sp>
      <p:sp>
        <p:nvSpPr>
          <p:cNvPr id="274" name="Google Shape;274;p36"/>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275" name="Shape 275"/>
        <p:cNvGrpSpPr/>
        <p:nvPr/>
      </p:nvGrpSpPr>
      <p:grpSpPr>
        <a:xfrm>
          <a:off x="0" y="0"/>
          <a:ext cx="0" cy="0"/>
          <a:chOff x="0" y="0"/>
          <a:chExt cx="0" cy="0"/>
        </a:xfrm>
      </p:grpSpPr>
      <p:sp>
        <p:nvSpPr>
          <p:cNvPr id="276" name="Google Shape;276;p37"/>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277" name="Google Shape;277;p37"/>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278" name="Shape 278"/>
        <p:cNvGrpSpPr/>
        <p:nvPr/>
      </p:nvGrpSpPr>
      <p:grpSpPr>
        <a:xfrm>
          <a:off x="0" y="0"/>
          <a:ext cx="0" cy="0"/>
          <a:chOff x="0" y="0"/>
          <a:chExt cx="0" cy="0"/>
        </a:xfrm>
      </p:grpSpPr>
      <p:sp>
        <p:nvSpPr>
          <p:cNvPr id="279" name="Google Shape;279;p38"/>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280" name="Google Shape;280;p38"/>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81" name="Google Shape;281;p38"/>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6.xml"/><Relationship Id="rId11" Type="http://schemas.openxmlformats.org/officeDocument/2006/relationships/slideLayout" Target="../slideLayouts/slideLayout27.xml"/><Relationship Id="rId10" Type="http://schemas.openxmlformats.org/officeDocument/2006/relationships/slideLayout" Target="../slideLayouts/slideLayout26.xml"/><Relationship Id="rId21" Type="http://schemas.openxmlformats.org/officeDocument/2006/relationships/theme" Target="../theme/theme2.xml"/><Relationship Id="rId13" Type="http://schemas.openxmlformats.org/officeDocument/2006/relationships/slideLayout" Target="../slideLayouts/slideLayout29.xml"/><Relationship Id="rId12" Type="http://schemas.openxmlformats.org/officeDocument/2006/relationships/slideLayout" Target="../slideLayouts/slideLayout28.xml"/><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5" Type="http://schemas.openxmlformats.org/officeDocument/2006/relationships/slideLayout" Target="../slideLayouts/slideLayout31.xml"/><Relationship Id="rId14" Type="http://schemas.openxmlformats.org/officeDocument/2006/relationships/slideLayout" Target="../slideLayouts/slideLayout30.xml"/><Relationship Id="rId17" Type="http://schemas.openxmlformats.org/officeDocument/2006/relationships/slideLayout" Target="../slideLayouts/slideLayout33.xml"/><Relationship Id="rId16" Type="http://schemas.openxmlformats.org/officeDocument/2006/relationships/slideLayout" Target="../slideLayouts/slideLayout32.xml"/><Relationship Id="rId5" Type="http://schemas.openxmlformats.org/officeDocument/2006/relationships/slideLayout" Target="../slideLayouts/slideLayout21.xml"/><Relationship Id="rId19" Type="http://schemas.openxmlformats.org/officeDocument/2006/relationships/slideLayout" Target="../slideLayouts/slideLayout35.xml"/><Relationship Id="rId6" Type="http://schemas.openxmlformats.org/officeDocument/2006/relationships/slideLayout" Target="../slideLayouts/slideLayout22.xml"/><Relationship Id="rId18" Type="http://schemas.openxmlformats.org/officeDocument/2006/relationships/slideLayout" Target="../slideLayouts/slideLayout34.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rgbClr val="66666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72" name="Shape 172"/>
        <p:cNvGrpSpPr/>
        <p:nvPr/>
      </p:nvGrpSpPr>
      <p:grpSpPr>
        <a:xfrm>
          <a:off x="0" y="0"/>
          <a:ext cx="0" cy="0"/>
          <a:chOff x="0" y="0"/>
          <a:chExt cx="0" cy="0"/>
        </a:xfrm>
      </p:grpSpPr>
      <p:sp>
        <p:nvSpPr>
          <p:cNvPr id="173" name="Google Shape;173;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174" name="Google Shape;174;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indent="-304800" lvl="1" marL="914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indent="-304800" lvl="2" marL="1371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indent="-304800" lvl="3" marL="1828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indent="-304800" lvl="4" marL="22860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indent="-304800" lvl="5" marL="27432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indent="-304800" lvl="6" marL="3200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indent="-304800" lvl="7" marL="3657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indent="-304800" lvl="8" marL="411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hyperlink" Target="http://drive.google.com/file/d/1CgALCQ-Pfg_N6e4I8XyPwdO4wON1sW0u/view" TargetMode="Externa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5" name="Shape 285"/>
        <p:cNvGrpSpPr/>
        <p:nvPr/>
      </p:nvGrpSpPr>
      <p:grpSpPr>
        <a:xfrm>
          <a:off x="0" y="0"/>
          <a:ext cx="0" cy="0"/>
          <a:chOff x="0" y="0"/>
          <a:chExt cx="0" cy="0"/>
        </a:xfrm>
      </p:grpSpPr>
      <p:sp>
        <p:nvSpPr>
          <p:cNvPr id="286" name="Google Shape;286;p3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t>Viahart ChatBots</a:t>
            </a:r>
            <a:endParaRPr/>
          </a:p>
        </p:txBody>
      </p:sp>
      <p:sp>
        <p:nvSpPr>
          <p:cNvPr id="287" name="Google Shape;287;p39"/>
          <p:cNvSpPr txBox="1"/>
          <p:nvPr>
            <p:ph idx="4294967295" type="subTitle"/>
          </p:nvPr>
        </p:nvSpPr>
        <p:spPr>
          <a:xfrm>
            <a:off x="729438" y="2960172"/>
            <a:ext cx="4890900" cy="541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600">
                <a:solidFill>
                  <a:schemeClr val="lt1"/>
                </a:solidFill>
              </a:rPr>
              <a:t>Group 9</a:t>
            </a:r>
            <a:endParaRPr b="1" sz="1600">
              <a:solidFill>
                <a:schemeClr val="lt1"/>
              </a:solidFill>
            </a:endParaRPr>
          </a:p>
          <a:p>
            <a:pPr indent="0" lvl="0" marL="0" rtl="0" algn="l">
              <a:lnSpc>
                <a:spcPct val="100000"/>
              </a:lnSpc>
              <a:spcBef>
                <a:spcPts val="0"/>
              </a:spcBef>
              <a:spcAft>
                <a:spcPts val="0"/>
              </a:spcAft>
              <a:buNone/>
            </a:pPr>
            <a:r>
              <a:rPr b="1" lang="en-GB" sz="1400">
                <a:solidFill>
                  <a:schemeClr val="lt1"/>
                </a:solidFill>
              </a:rPr>
              <a:t>Tony Xu</a:t>
            </a:r>
            <a:endParaRPr b="1" sz="1400">
              <a:solidFill>
                <a:schemeClr val="lt1"/>
              </a:solidFill>
            </a:endParaRPr>
          </a:p>
          <a:p>
            <a:pPr indent="0" lvl="0" marL="0" rtl="0" algn="l">
              <a:lnSpc>
                <a:spcPct val="100000"/>
              </a:lnSpc>
              <a:spcBef>
                <a:spcPts val="0"/>
              </a:spcBef>
              <a:spcAft>
                <a:spcPts val="0"/>
              </a:spcAft>
              <a:buNone/>
            </a:pPr>
            <a:r>
              <a:rPr b="1" lang="en-GB" sz="1400">
                <a:solidFill>
                  <a:schemeClr val="lt1"/>
                </a:solidFill>
              </a:rPr>
              <a:t>Yichen Yu</a:t>
            </a:r>
            <a:endParaRPr b="1" sz="1400">
              <a:solidFill>
                <a:schemeClr val="lt1"/>
              </a:solidFill>
            </a:endParaRPr>
          </a:p>
          <a:p>
            <a:pPr indent="0" lvl="0" marL="0" rtl="0" algn="l">
              <a:lnSpc>
                <a:spcPct val="100000"/>
              </a:lnSpc>
              <a:spcBef>
                <a:spcPts val="0"/>
              </a:spcBef>
              <a:spcAft>
                <a:spcPts val="0"/>
              </a:spcAft>
              <a:buNone/>
            </a:pPr>
            <a:r>
              <a:rPr b="1" lang="en-GB" sz="1400">
                <a:solidFill>
                  <a:schemeClr val="lt1"/>
                </a:solidFill>
              </a:rPr>
              <a:t>Xiaorong Tian</a:t>
            </a:r>
            <a:endParaRPr b="1" sz="1400">
              <a:solidFill>
                <a:schemeClr val="lt1"/>
              </a:solidFill>
            </a:endParaRPr>
          </a:p>
          <a:p>
            <a:pPr indent="0" lvl="0" marL="0" rtl="0" algn="l">
              <a:lnSpc>
                <a:spcPct val="100000"/>
              </a:lnSpc>
              <a:spcBef>
                <a:spcPts val="0"/>
              </a:spcBef>
              <a:spcAft>
                <a:spcPts val="0"/>
              </a:spcAft>
              <a:buNone/>
            </a:pPr>
            <a:r>
              <a:rPr b="1" lang="en-GB" sz="1400">
                <a:solidFill>
                  <a:schemeClr val="lt1"/>
                </a:solidFill>
              </a:rPr>
              <a:t>Yifan Lu</a:t>
            </a:r>
            <a:endParaRPr b="1" sz="14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5" name="Shape 375"/>
        <p:cNvGrpSpPr/>
        <p:nvPr/>
      </p:nvGrpSpPr>
      <p:grpSpPr>
        <a:xfrm>
          <a:off x="0" y="0"/>
          <a:ext cx="0" cy="0"/>
          <a:chOff x="0" y="0"/>
          <a:chExt cx="0" cy="0"/>
        </a:xfrm>
      </p:grpSpPr>
      <p:sp>
        <p:nvSpPr>
          <p:cNvPr id="376" name="Google Shape;376;p48"/>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Scenario</a:t>
            </a:r>
            <a:endParaRPr/>
          </a:p>
          <a:p>
            <a:pPr indent="0" lvl="0" marL="0" rtl="0" algn="l">
              <a:spcBef>
                <a:spcPts val="0"/>
              </a:spcBef>
              <a:spcAft>
                <a:spcPts val="0"/>
              </a:spcAft>
              <a:buNone/>
            </a:pPr>
            <a:r>
              <a:rPr b="0" lang="en-GB"/>
              <a:t>Check out</a:t>
            </a:r>
            <a:endParaRPr b="0"/>
          </a:p>
        </p:txBody>
      </p:sp>
      <p:sp>
        <p:nvSpPr>
          <p:cNvPr id="377" name="Google Shape;377;p48"/>
          <p:cNvSpPr txBox="1"/>
          <p:nvPr>
            <p:ph idx="1" type="body"/>
          </p:nvPr>
        </p:nvSpPr>
        <p:spPr>
          <a:xfrm>
            <a:off x="730725" y="2353050"/>
            <a:ext cx="3893400" cy="208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100">
                <a:solidFill>
                  <a:schemeClr val="dk2"/>
                </a:solidFill>
              </a:rPr>
              <a:t>Enhanced  Customer Interaction: </a:t>
            </a:r>
            <a:r>
              <a:rPr lang="en-GB" sz="1100">
                <a:solidFill>
                  <a:schemeClr val="dk2"/>
                </a:solidFill>
              </a:rPr>
              <a:t>Enhance user engagement with instant answers to queries, and efficient product purchasing experience</a:t>
            </a:r>
            <a:endParaRPr sz="1100">
              <a:solidFill>
                <a:schemeClr val="dk2"/>
              </a:solidFill>
            </a:endParaRPr>
          </a:p>
          <a:p>
            <a:pPr indent="0" lvl="0" marL="0" rtl="0" algn="l">
              <a:lnSpc>
                <a:spcPct val="100000"/>
              </a:lnSpc>
              <a:spcBef>
                <a:spcPts val="1600"/>
              </a:spcBef>
              <a:spcAft>
                <a:spcPts val="0"/>
              </a:spcAft>
              <a:buNone/>
            </a:pPr>
            <a:r>
              <a:rPr b="1" lang="en-GB" sz="1100">
                <a:solidFill>
                  <a:schemeClr val="dk2"/>
                </a:solidFill>
              </a:rPr>
              <a:t>Personalized  User Experience: </a:t>
            </a:r>
            <a:r>
              <a:rPr lang="en-GB" sz="1100">
                <a:solidFill>
                  <a:schemeClr val="dk2"/>
                </a:solidFill>
              </a:rPr>
              <a:t>Offer personalized discounts based on user types (regular, wholesaler). Tailor responses and offers to individual preferences, building customer loyalty.</a:t>
            </a:r>
            <a:endParaRPr sz="1100">
              <a:solidFill>
                <a:schemeClr val="dk2"/>
              </a:solidFill>
            </a:endParaRPr>
          </a:p>
          <a:p>
            <a:pPr indent="0" lvl="0" marL="0" rtl="0" algn="l">
              <a:lnSpc>
                <a:spcPct val="100000"/>
              </a:lnSpc>
              <a:spcBef>
                <a:spcPts val="1600"/>
              </a:spcBef>
              <a:spcAft>
                <a:spcPts val="0"/>
              </a:spcAft>
              <a:buNone/>
            </a:pPr>
            <a:r>
              <a:rPr b="1" lang="en-GB" sz="1100">
                <a:solidFill>
                  <a:schemeClr val="dk2"/>
                </a:solidFill>
              </a:rPr>
              <a:t>Different Price Calculation:  </a:t>
            </a:r>
            <a:r>
              <a:rPr lang="en-GB" sz="1100">
                <a:solidFill>
                  <a:schemeClr val="dk2"/>
                </a:solidFill>
              </a:rPr>
              <a:t>Applying different preferential policies to calculate price for the customers according to their user type.</a:t>
            </a:r>
            <a:endParaRPr sz="1100">
              <a:solidFill>
                <a:schemeClr val="dk2"/>
              </a:solidFill>
            </a:endParaRPr>
          </a:p>
          <a:p>
            <a:pPr indent="0" lvl="0" marL="0" rtl="0" algn="l">
              <a:lnSpc>
                <a:spcPct val="100000"/>
              </a:lnSpc>
              <a:spcBef>
                <a:spcPts val="1600"/>
              </a:spcBef>
              <a:spcAft>
                <a:spcPts val="0"/>
              </a:spcAft>
              <a:buNone/>
            </a:pPr>
            <a:r>
              <a:rPr b="1" lang="en-GB" sz="1100">
                <a:solidFill>
                  <a:schemeClr val="dk2"/>
                </a:solidFill>
              </a:rPr>
              <a:t>Scalability and Adaptability</a:t>
            </a:r>
            <a:r>
              <a:rPr lang="en-GB" sz="1100">
                <a:solidFill>
                  <a:schemeClr val="dk2"/>
                </a:solidFill>
              </a:rPr>
              <a:t>: Easily scale to handle increased user demand without proportional resource allocation</a:t>
            </a:r>
            <a:endParaRPr sz="1100">
              <a:solidFill>
                <a:schemeClr val="dk2"/>
              </a:solidFill>
            </a:endParaRPr>
          </a:p>
          <a:p>
            <a:pPr indent="0" lvl="0" marL="0" rtl="0" algn="l">
              <a:lnSpc>
                <a:spcPct val="100000"/>
              </a:lnSpc>
              <a:spcBef>
                <a:spcPts val="1600"/>
              </a:spcBef>
              <a:spcAft>
                <a:spcPts val="1600"/>
              </a:spcAft>
              <a:buNone/>
            </a:pPr>
            <a:r>
              <a:t/>
            </a:r>
            <a:endParaRPr sz="1100">
              <a:solidFill>
                <a:schemeClr val="dk2"/>
              </a:solidFill>
            </a:endParaRPr>
          </a:p>
        </p:txBody>
      </p:sp>
      <p:pic>
        <p:nvPicPr>
          <p:cNvPr id="378" name="Google Shape;378;p48"/>
          <p:cNvPicPr preferRelativeResize="0"/>
          <p:nvPr/>
        </p:nvPicPr>
        <p:blipFill>
          <a:blip r:embed="rId3">
            <a:alphaModFix/>
          </a:blip>
          <a:stretch>
            <a:fillRect/>
          </a:stretch>
        </p:blipFill>
        <p:spPr>
          <a:xfrm>
            <a:off x="4483100" y="1663700"/>
            <a:ext cx="4571999" cy="293546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2" name="Shape 382"/>
        <p:cNvGrpSpPr/>
        <p:nvPr/>
      </p:nvGrpSpPr>
      <p:grpSpPr>
        <a:xfrm>
          <a:off x="0" y="0"/>
          <a:ext cx="0" cy="0"/>
          <a:chOff x="0" y="0"/>
          <a:chExt cx="0" cy="0"/>
        </a:xfrm>
      </p:grpSpPr>
      <p:sp>
        <p:nvSpPr>
          <p:cNvPr id="383" name="Google Shape;383;p49"/>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Scenario</a:t>
            </a:r>
            <a:endParaRPr/>
          </a:p>
          <a:p>
            <a:pPr indent="0" lvl="0" marL="0" rtl="0" algn="l">
              <a:spcBef>
                <a:spcPts val="0"/>
              </a:spcBef>
              <a:spcAft>
                <a:spcPts val="0"/>
              </a:spcAft>
              <a:buNone/>
            </a:pPr>
            <a:r>
              <a:rPr b="0" lang="en-GB"/>
              <a:t>Return</a:t>
            </a:r>
            <a:endParaRPr b="0"/>
          </a:p>
        </p:txBody>
      </p:sp>
      <p:sp>
        <p:nvSpPr>
          <p:cNvPr id="384" name="Google Shape;384;p49"/>
          <p:cNvSpPr txBox="1"/>
          <p:nvPr>
            <p:ph idx="1" type="body"/>
          </p:nvPr>
        </p:nvSpPr>
        <p:spPr>
          <a:xfrm>
            <a:off x="730725" y="2217700"/>
            <a:ext cx="3893400" cy="208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100">
                <a:solidFill>
                  <a:schemeClr val="dk2"/>
                </a:solidFill>
              </a:rPr>
              <a:t>Improved Customer Experience</a:t>
            </a:r>
            <a:r>
              <a:rPr lang="en-GB" sz="1100">
                <a:solidFill>
                  <a:schemeClr val="dk2"/>
                </a:solidFill>
              </a:rPr>
              <a:t>: A smooth, quick, and hassle-free return process can greatly enhance customer satisfaction</a:t>
            </a:r>
            <a:endParaRPr sz="1100">
              <a:solidFill>
                <a:schemeClr val="dk2"/>
              </a:solidFill>
            </a:endParaRPr>
          </a:p>
          <a:p>
            <a:pPr indent="0" lvl="0" marL="0" rtl="0" algn="l">
              <a:lnSpc>
                <a:spcPct val="100000"/>
              </a:lnSpc>
              <a:spcBef>
                <a:spcPts val="0"/>
              </a:spcBef>
              <a:spcAft>
                <a:spcPts val="0"/>
              </a:spcAft>
              <a:buNone/>
            </a:pPr>
            <a:r>
              <a:t/>
            </a:r>
            <a:endParaRPr sz="1100">
              <a:solidFill>
                <a:schemeClr val="dk2"/>
              </a:solidFill>
            </a:endParaRPr>
          </a:p>
          <a:p>
            <a:pPr indent="0" lvl="0" marL="0" rtl="0" algn="l">
              <a:lnSpc>
                <a:spcPct val="100000"/>
              </a:lnSpc>
              <a:spcBef>
                <a:spcPts val="0"/>
              </a:spcBef>
              <a:spcAft>
                <a:spcPts val="0"/>
              </a:spcAft>
              <a:buNone/>
            </a:pPr>
            <a:r>
              <a:rPr b="1" lang="en-GB" sz="1100">
                <a:solidFill>
                  <a:schemeClr val="dk2"/>
                </a:solidFill>
              </a:rPr>
              <a:t>Reduction in Human Error</a:t>
            </a:r>
            <a:r>
              <a:rPr lang="en-GB" sz="1100">
                <a:solidFill>
                  <a:schemeClr val="dk2"/>
                </a:solidFill>
              </a:rPr>
              <a:t>: Automated processes can reduce the chances of mistakes, such as providing wrong return labels or miscalculating refund amounts</a:t>
            </a:r>
            <a:endParaRPr sz="1100">
              <a:solidFill>
                <a:schemeClr val="dk2"/>
              </a:solidFill>
            </a:endParaRPr>
          </a:p>
          <a:p>
            <a:pPr indent="0" lvl="0" marL="0" rtl="0" algn="l">
              <a:lnSpc>
                <a:spcPct val="100000"/>
              </a:lnSpc>
              <a:spcBef>
                <a:spcPts val="0"/>
              </a:spcBef>
              <a:spcAft>
                <a:spcPts val="0"/>
              </a:spcAft>
              <a:buNone/>
            </a:pPr>
            <a:r>
              <a:t/>
            </a:r>
            <a:endParaRPr sz="1100">
              <a:solidFill>
                <a:schemeClr val="dk2"/>
              </a:solidFill>
            </a:endParaRPr>
          </a:p>
          <a:p>
            <a:pPr indent="0" lvl="0" marL="0" rtl="0" algn="l">
              <a:lnSpc>
                <a:spcPct val="100000"/>
              </a:lnSpc>
              <a:spcBef>
                <a:spcPts val="0"/>
              </a:spcBef>
              <a:spcAft>
                <a:spcPts val="0"/>
              </a:spcAft>
              <a:buNone/>
            </a:pPr>
            <a:r>
              <a:rPr b="1" lang="en-GB" sz="1100">
                <a:solidFill>
                  <a:schemeClr val="dk2"/>
                </a:solidFill>
              </a:rPr>
              <a:t>Language &amp; Accessibility: </a:t>
            </a:r>
            <a:r>
              <a:rPr lang="en-GB" sz="1100">
                <a:solidFill>
                  <a:schemeClr val="dk2"/>
                </a:solidFill>
              </a:rPr>
              <a:t>Chatbots can be programmed to support multiple languages and can be designed to be more accessible for people with disabilities</a:t>
            </a:r>
            <a:endParaRPr sz="1100">
              <a:solidFill>
                <a:schemeClr val="dk2"/>
              </a:solidFill>
            </a:endParaRPr>
          </a:p>
        </p:txBody>
      </p:sp>
      <p:pic>
        <p:nvPicPr>
          <p:cNvPr id="385" name="Google Shape;385;p49"/>
          <p:cNvPicPr preferRelativeResize="0"/>
          <p:nvPr/>
        </p:nvPicPr>
        <p:blipFill rotWithShape="1">
          <a:blip r:embed="rId3">
            <a:alphaModFix/>
          </a:blip>
          <a:srcRect b="0" l="15635" r="15635" t="0"/>
          <a:stretch/>
        </p:blipFill>
        <p:spPr>
          <a:xfrm>
            <a:off x="5053050" y="1195000"/>
            <a:ext cx="3997249" cy="3262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9" name="Shape 389"/>
        <p:cNvGrpSpPr/>
        <p:nvPr/>
      </p:nvGrpSpPr>
      <p:grpSpPr>
        <a:xfrm>
          <a:off x="0" y="0"/>
          <a:ext cx="0" cy="0"/>
          <a:chOff x="0" y="0"/>
          <a:chExt cx="0" cy="0"/>
        </a:xfrm>
      </p:grpSpPr>
      <p:sp>
        <p:nvSpPr>
          <p:cNvPr id="390" name="Google Shape;390;p50"/>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API View</a:t>
            </a:r>
            <a:endParaRPr>
              <a:solidFill>
                <a:srgbClr val="000000"/>
              </a:solidFill>
            </a:endParaRPr>
          </a:p>
        </p:txBody>
      </p:sp>
      <p:sp>
        <p:nvSpPr>
          <p:cNvPr id="391" name="Google Shape;391;p50"/>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chemeClr val="dk2"/>
                </a:solidFill>
              </a:rPr>
              <a:t>Using Seaborn, we can depict the </a:t>
            </a:r>
            <a:r>
              <a:rPr lang="en-GB" sz="1100">
                <a:solidFill>
                  <a:schemeClr val="dk2"/>
                </a:solidFill>
              </a:rPr>
              <a:t>transaction</a:t>
            </a:r>
            <a:r>
              <a:rPr lang="en-GB" sz="1100">
                <a:solidFill>
                  <a:schemeClr val="dk2"/>
                </a:solidFill>
              </a:rPr>
              <a:t> data (generated through the </a:t>
            </a:r>
            <a:r>
              <a:rPr lang="en-GB" sz="1100">
                <a:solidFill>
                  <a:schemeClr val="dk2"/>
                </a:solidFill>
              </a:rPr>
              <a:t>chatbot</a:t>
            </a:r>
            <a:r>
              <a:rPr lang="en-GB" sz="1100">
                <a:solidFill>
                  <a:schemeClr val="dk2"/>
                </a:solidFill>
              </a:rPr>
              <a:t>) and gain more insights. This will help the retailer to visualize their various datasets. Example, visualize </a:t>
            </a:r>
            <a:r>
              <a:rPr lang="en-GB" sz="1100">
                <a:solidFill>
                  <a:schemeClr val="dk2"/>
                </a:solidFill>
              </a:rPr>
              <a:t>two</a:t>
            </a:r>
            <a:r>
              <a:rPr lang="en-GB" sz="1100">
                <a:solidFill>
                  <a:schemeClr val="dk2"/>
                </a:solidFill>
              </a:rPr>
              <a:t> types of customers their annual purchasing patter:</a:t>
            </a:r>
            <a:endParaRPr sz="1100">
              <a:solidFill>
                <a:schemeClr val="dk2"/>
              </a:solidFill>
            </a:endParaRPr>
          </a:p>
        </p:txBody>
      </p:sp>
      <p:pic>
        <p:nvPicPr>
          <p:cNvPr id="392" name="Google Shape;392;p50"/>
          <p:cNvPicPr preferRelativeResize="0"/>
          <p:nvPr/>
        </p:nvPicPr>
        <p:blipFill>
          <a:blip r:embed="rId3">
            <a:alphaModFix/>
          </a:blip>
          <a:stretch>
            <a:fillRect/>
          </a:stretch>
        </p:blipFill>
        <p:spPr>
          <a:xfrm>
            <a:off x="1333875" y="2571750"/>
            <a:ext cx="6413774" cy="2485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6" name="Shape 396"/>
        <p:cNvGrpSpPr/>
        <p:nvPr/>
      </p:nvGrpSpPr>
      <p:grpSpPr>
        <a:xfrm>
          <a:off x="0" y="0"/>
          <a:ext cx="0" cy="0"/>
          <a:chOff x="0" y="0"/>
          <a:chExt cx="0" cy="0"/>
        </a:xfrm>
      </p:grpSpPr>
      <p:sp>
        <p:nvSpPr>
          <p:cNvPr id="397" name="Google Shape;397;p51"/>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chemeClr val="dk2"/>
                </a:solidFill>
              </a:rPr>
              <a:t>Using Sklearn, we can apply additional algorithms to potentially gain more insights on customer profile. Here is an example with clustering algorithms, focusing on kid_age, purchasing_amount and user_type. This can help the retailer gain more insights regarding their </a:t>
            </a:r>
            <a:r>
              <a:rPr lang="en-GB" sz="1100">
                <a:solidFill>
                  <a:schemeClr val="dk2"/>
                </a:solidFill>
              </a:rPr>
              <a:t>customer</a:t>
            </a:r>
            <a:r>
              <a:rPr lang="en-GB" sz="1100">
                <a:solidFill>
                  <a:schemeClr val="dk2"/>
                </a:solidFill>
              </a:rPr>
              <a:t> groups besides the traditional customer type segmentation:</a:t>
            </a:r>
            <a:endParaRPr sz="1100">
              <a:solidFill>
                <a:schemeClr val="dk2"/>
              </a:solidFill>
            </a:endParaRPr>
          </a:p>
        </p:txBody>
      </p:sp>
      <p:pic>
        <p:nvPicPr>
          <p:cNvPr id="398" name="Google Shape;398;p51"/>
          <p:cNvPicPr preferRelativeResize="0"/>
          <p:nvPr/>
        </p:nvPicPr>
        <p:blipFill>
          <a:blip r:embed="rId3">
            <a:alphaModFix/>
          </a:blip>
          <a:stretch>
            <a:fillRect/>
          </a:stretch>
        </p:blipFill>
        <p:spPr>
          <a:xfrm>
            <a:off x="152400" y="2255450"/>
            <a:ext cx="3968454" cy="2735650"/>
          </a:xfrm>
          <a:prstGeom prst="rect">
            <a:avLst/>
          </a:prstGeom>
          <a:noFill/>
          <a:ln>
            <a:noFill/>
          </a:ln>
        </p:spPr>
      </p:pic>
      <p:pic>
        <p:nvPicPr>
          <p:cNvPr id="399" name="Google Shape;399;p51"/>
          <p:cNvPicPr preferRelativeResize="0"/>
          <p:nvPr/>
        </p:nvPicPr>
        <p:blipFill>
          <a:blip r:embed="rId4">
            <a:alphaModFix/>
          </a:blip>
          <a:stretch>
            <a:fillRect/>
          </a:stretch>
        </p:blipFill>
        <p:spPr>
          <a:xfrm>
            <a:off x="4887554" y="2255450"/>
            <a:ext cx="3968538" cy="27356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3" name="Shape 403"/>
        <p:cNvGrpSpPr/>
        <p:nvPr/>
      </p:nvGrpSpPr>
      <p:grpSpPr>
        <a:xfrm>
          <a:off x="0" y="0"/>
          <a:ext cx="0" cy="0"/>
          <a:chOff x="0" y="0"/>
          <a:chExt cx="0" cy="0"/>
        </a:xfrm>
      </p:grpSpPr>
      <p:sp>
        <p:nvSpPr>
          <p:cNvPr id="404" name="Google Shape;404;p52"/>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Code Demo</a:t>
            </a:r>
            <a:endParaRPr>
              <a:solidFill>
                <a:srgbClr val="000000"/>
              </a:solidFill>
            </a:endParaRPr>
          </a:p>
        </p:txBody>
      </p:sp>
      <p:pic>
        <p:nvPicPr>
          <p:cNvPr id="405" name="Google Shape;405;p52" title="video1603529622.mp4">
            <a:hlinkClick r:id="rId3"/>
          </p:cNvPr>
          <p:cNvPicPr preferRelativeResize="0"/>
          <p:nvPr/>
        </p:nvPicPr>
        <p:blipFill>
          <a:blip r:embed="rId4">
            <a:alphaModFix/>
          </a:blip>
          <a:stretch>
            <a:fillRect/>
          </a:stretch>
        </p:blipFill>
        <p:spPr>
          <a:xfrm>
            <a:off x="2953475" y="156842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5"/>
                                        </p:tgtEl>
                                        <p:attrNameLst>
                                          <p:attrName>style.visibility</p:attrName>
                                        </p:attrNameLst>
                                      </p:cBhvr>
                                      <p:to>
                                        <p:strVal val="visible"/>
                                      </p:to>
                                    </p:set>
                                    <p:animEffect filter="fade" transition="in">
                                      <p:cBhvr>
                                        <p:cTn dur="1000"/>
                                        <p:tgtEl>
                                          <p:spTgt spid="4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09" name="Shape 409"/>
        <p:cNvGrpSpPr/>
        <p:nvPr/>
      </p:nvGrpSpPr>
      <p:grpSpPr>
        <a:xfrm>
          <a:off x="0" y="0"/>
          <a:ext cx="0" cy="0"/>
          <a:chOff x="0" y="0"/>
          <a:chExt cx="0" cy="0"/>
        </a:xfrm>
      </p:grpSpPr>
      <p:sp>
        <p:nvSpPr>
          <p:cNvPr id="410" name="Google Shape;410;p53"/>
          <p:cNvSpPr txBox="1"/>
          <p:nvPr>
            <p:ph type="title"/>
          </p:nvPr>
        </p:nvSpPr>
        <p:spPr>
          <a:xfrm>
            <a:off x="729450" y="1050025"/>
            <a:ext cx="7407300" cy="6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Conclusion</a:t>
            </a:r>
            <a:endParaRPr sz="2400"/>
          </a:p>
        </p:txBody>
      </p:sp>
      <p:sp>
        <p:nvSpPr>
          <p:cNvPr id="411" name="Google Shape;411;p53"/>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rgbClr val="FFFFFF"/>
                </a:solidFill>
              </a:rPr>
              <a:t>In this project, we utilized chatbot to deal with multiple situations that a toy seller may encounter in their daily operations, including making transactions, </a:t>
            </a:r>
            <a:r>
              <a:rPr lang="en-GB" sz="1200">
                <a:solidFill>
                  <a:srgbClr val="FFFFFF"/>
                </a:solidFill>
              </a:rPr>
              <a:t>registering</a:t>
            </a:r>
            <a:r>
              <a:rPr lang="en-GB" sz="1200">
                <a:solidFill>
                  <a:srgbClr val="FFFFFF"/>
                </a:solidFill>
              </a:rPr>
              <a:t> new members, returns and conducting market research. The utilization of chatbot significantly reduces the operational cost as well as promoting the consumer experience. Moreover, we used API and sklearn to process and access the data collected from the operations, providing insights for the company to make decisions regarding marketing strategies and product development. The code can be further  extended in the future to include more APIs such as Amazon to gather all the data the retailer has and store them into one single place. We firmly believe that with the implementation of chatbot, the status of the company will be greatly improved.</a:t>
            </a:r>
            <a:endParaRPr sz="12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5" name="Shape 415"/>
        <p:cNvGrpSpPr/>
        <p:nvPr/>
      </p:nvGrpSpPr>
      <p:grpSpPr>
        <a:xfrm>
          <a:off x="0" y="0"/>
          <a:ext cx="0" cy="0"/>
          <a:chOff x="0" y="0"/>
          <a:chExt cx="0" cy="0"/>
        </a:xfrm>
      </p:grpSpPr>
      <p:sp>
        <p:nvSpPr>
          <p:cNvPr id="416" name="Google Shape;416;p5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291" name="Shape 291"/>
        <p:cNvGrpSpPr/>
        <p:nvPr/>
      </p:nvGrpSpPr>
      <p:grpSpPr>
        <a:xfrm>
          <a:off x="0" y="0"/>
          <a:ext cx="0" cy="0"/>
          <a:chOff x="0" y="0"/>
          <a:chExt cx="0" cy="0"/>
        </a:xfrm>
      </p:grpSpPr>
      <p:sp>
        <p:nvSpPr>
          <p:cNvPr id="292" name="Google Shape;292;p40"/>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2"/>
                </a:solidFill>
              </a:rPr>
              <a:t>Outlines</a:t>
            </a:r>
            <a:endParaRPr>
              <a:solidFill>
                <a:schemeClr val="dk2"/>
              </a:solidFill>
            </a:endParaRPr>
          </a:p>
        </p:txBody>
      </p:sp>
      <p:sp>
        <p:nvSpPr>
          <p:cNvPr id="293" name="Google Shape;293;p40"/>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dk2"/>
                </a:solidFill>
                <a:uFill>
                  <a:noFill/>
                </a:uFill>
                <a:latin typeface="Raleway"/>
                <a:ea typeface="Raleway"/>
                <a:cs typeface="Raleway"/>
                <a:sym typeface="Raleway"/>
                <a:hlinkClick>
                  <a:extLst>
                    <a:ext uri="{A12FA001-AC4F-418D-AE19-62706E023703}">
                      <ahyp:hlinkClr val="tx"/>
                    </a:ext>
                  </a:extLst>
                </a:hlinkClick>
              </a:rPr>
              <a:t>Overview</a:t>
            </a:r>
            <a:endParaRPr sz="1300">
              <a:solidFill>
                <a:schemeClr val="dk2"/>
              </a:solidFill>
              <a:latin typeface="Raleway"/>
              <a:ea typeface="Raleway"/>
              <a:cs typeface="Raleway"/>
              <a:sym typeface="Raleway"/>
            </a:endParaRPr>
          </a:p>
        </p:txBody>
      </p:sp>
      <p:sp>
        <p:nvSpPr>
          <p:cNvPr id="294" name="Google Shape;294;p40"/>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Raleway"/>
                <a:ea typeface="Raleway"/>
                <a:cs typeface="Raleway"/>
                <a:sym typeface="Raleway"/>
              </a:rPr>
              <a:t>Advantages</a:t>
            </a:r>
            <a:endParaRPr sz="1300">
              <a:solidFill>
                <a:schemeClr val="dk2"/>
              </a:solidFill>
              <a:latin typeface="Raleway"/>
              <a:ea typeface="Raleway"/>
              <a:cs typeface="Raleway"/>
              <a:sym typeface="Raleway"/>
            </a:endParaRPr>
          </a:p>
        </p:txBody>
      </p:sp>
      <p:sp>
        <p:nvSpPr>
          <p:cNvPr id="295" name="Google Shape;295;p40"/>
          <p:cNvSpPr txBox="1"/>
          <p:nvPr/>
        </p:nvSpPr>
        <p:spPr>
          <a:xfrm>
            <a:off x="1293838" y="31066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dk2"/>
                </a:solidFill>
                <a:uFill>
                  <a:noFill/>
                </a:uFill>
                <a:latin typeface="Raleway"/>
                <a:ea typeface="Raleway"/>
                <a:cs typeface="Raleway"/>
                <a:sym typeface="Raleway"/>
                <a:hlinkClick>
                  <a:extLst>
                    <a:ext uri="{A12FA001-AC4F-418D-AE19-62706E023703}">
                      <ahyp:hlinkClr val="tx"/>
                    </a:ext>
                  </a:extLst>
                </a:hlinkClick>
              </a:rPr>
              <a:t>Project objective</a:t>
            </a:r>
            <a:endParaRPr sz="1300">
              <a:solidFill>
                <a:schemeClr val="dk2"/>
              </a:solidFill>
              <a:latin typeface="Raleway"/>
              <a:ea typeface="Raleway"/>
              <a:cs typeface="Raleway"/>
              <a:sym typeface="Raleway"/>
            </a:endParaRPr>
          </a:p>
        </p:txBody>
      </p:sp>
      <p:sp>
        <p:nvSpPr>
          <p:cNvPr id="296" name="Google Shape;296;p40"/>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Raleway"/>
                <a:ea typeface="Raleway"/>
                <a:cs typeface="Raleway"/>
                <a:sym typeface="Raleway"/>
              </a:rPr>
              <a:t>Scenario 1</a:t>
            </a:r>
            <a:endParaRPr sz="1300">
              <a:solidFill>
                <a:schemeClr val="dk2"/>
              </a:solidFill>
              <a:latin typeface="Raleway"/>
              <a:ea typeface="Raleway"/>
              <a:cs typeface="Raleway"/>
              <a:sym typeface="Raleway"/>
            </a:endParaRPr>
          </a:p>
        </p:txBody>
      </p:sp>
      <p:sp>
        <p:nvSpPr>
          <p:cNvPr id="297" name="Google Shape;297;p40"/>
          <p:cNvSpPr txBox="1"/>
          <p:nvPr/>
        </p:nvSpPr>
        <p:spPr>
          <a:xfrm>
            <a:off x="3448432" y="27049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Raleway"/>
                <a:ea typeface="Raleway"/>
                <a:cs typeface="Raleway"/>
                <a:sym typeface="Raleway"/>
              </a:rPr>
              <a:t>Scenario 2</a:t>
            </a:r>
            <a:endParaRPr sz="1300">
              <a:solidFill>
                <a:schemeClr val="dk2"/>
              </a:solidFill>
              <a:latin typeface="Raleway"/>
              <a:ea typeface="Raleway"/>
              <a:cs typeface="Raleway"/>
              <a:sym typeface="Raleway"/>
            </a:endParaRPr>
          </a:p>
        </p:txBody>
      </p:sp>
      <p:sp>
        <p:nvSpPr>
          <p:cNvPr id="298" name="Google Shape;298;p40"/>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Raleway"/>
                <a:ea typeface="Raleway"/>
                <a:cs typeface="Raleway"/>
                <a:sym typeface="Raleway"/>
              </a:rPr>
              <a:t>Scenario 3</a:t>
            </a:r>
            <a:endParaRPr sz="1300">
              <a:solidFill>
                <a:schemeClr val="dk2"/>
              </a:solidFill>
              <a:latin typeface="Raleway"/>
              <a:ea typeface="Raleway"/>
              <a:cs typeface="Raleway"/>
              <a:sym typeface="Raleway"/>
            </a:endParaRPr>
          </a:p>
        </p:txBody>
      </p:sp>
      <p:sp>
        <p:nvSpPr>
          <p:cNvPr id="299" name="Google Shape;299;p40"/>
          <p:cNvSpPr txBox="1"/>
          <p:nvPr/>
        </p:nvSpPr>
        <p:spPr>
          <a:xfrm>
            <a:off x="5611135" y="23032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Raleway"/>
                <a:ea typeface="Raleway"/>
                <a:cs typeface="Raleway"/>
                <a:sym typeface="Raleway"/>
              </a:rPr>
              <a:t>Scenario 4</a:t>
            </a:r>
            <a:endParaRPr sz="1300">
              <a:solidFill>
                <a:schemeClr val="dk2"/>
              </a:solidFill>
              <a:latin typeface="Raleway"/>
              <a:ea typeface="Raleway"/>
              <a:cs typeface="Raleway"/>
              <a:sym typeface="Raleway"/>
            </a:endParaRPr>
          </a:p>
        </p:txBody>
      </p:sp>
      <p:sp>
        <p:nvSpPr>
          <p:cNvPr id="300" name="Google Shape;300;p40"/>
          <p:cNvSpPr txBox="1"/>
          <p:nvPr/>
        </p:nvSpPr>
        <p:spPr>
          <a:xfrm>
            <a:off x="5611135" y="27049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Raleway"/>
                <a:ea typeface="Raleway"/>
                <a:cs typeface="Raleway"/>
                <a:sym typeface="Raleway"/>
              </a:rPr>
              <a:t>APIs</a:t>
            </a:r>
            <a:endParaRPr sz="1300">
              <a:solidFill>
                <a:schemeClr val="dk2"/>
              </a:solidFill>
              <a:latin typeface="Raleway"/>
              <a:ea typeface="Raleway"/>
              <a:cs typeface="Raleway"/>
              <a:sym typeface="Raleway"/>
            </a:endParaRPr>
          </a:p>
        </p:txBody>
      </p:sp>
      <p:sp>
        <p:nvSpPr>
          <p:cNvPr id="301" name="Google Shape;301;p40"/>
          <p:cNvSpPr txBox="1"/>
          <p:nvPr/>
        </p:nvSpPr>
        <p:spPr>
          <a:xfrm>
            <a:off x="5611135" y="31066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Raleway"/>
                <a:ea typeface="Raleway"/>
                <a:cs typeface="Raleway"/>
                <a:sym typeface="Raleway"/>
              </a:rPr>
              <a:t>Conclusion</a:t>
            </a:r>
            <a:endParaRPr sz="1300">
              <a:solidFill>
                <a:schemeClr val="dk2"/>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305" name="Shape 305"/>
        <p:cNvGrpSpPr/>
        <p:nvPr/>
      </p:nvGrpSpPr>
      <p:grpSpPr>
        <a:xfrm>
          <a:off x="0" y="0"/>
          <a:ext cx="0" cy="0"/>
          <a:chOff x="0" y="0"/>
          <a:chExt cx="0" cy="0"/>
        </a:xfrm>
      </p:grpSpPr>
      <p:sp>
        <p:nvSpPr>
          <p:cNvPr id="306" name="Google Shape;306;p41"/>
          <p:cNvSpPr/>
          <p:nvPr/>
        </p:nvSpPr>
        <p:spPr>
          <a:xfrm>
            <a:off x="4866425" y="-100"/>
            <a:ext cx="515100" cy="51435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1"/>
          <p:cNvSpPr txBox="1"/>
          <p:nvPr>
            <p:ph idx="1" type="subTitle"/>
          </p:nvPr>
        </p:nvSpPr>
        <p:spPr>
          <a:xfrm flipH="1">
            <a:off x="618175" y="2154225"/>
            <a:ext cx="4208400" cy="1950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a:t>Viahart is a prominent DTC toy and educational product company renowned for its innovative designs and unwavering commitment to quality. With a product range that spans from plush toys to brain-challenging puzzles, Viahart ensures that every item they produce balances both educational value and playful engagement. With a wide range of product selection and a customer base ranging from individual customer to wholesalers, Viahart needs a way to help streamline its ordering process.  </a:t>
            </a:r>
            <a:endParaRPr/>
          </a:p>
        </p:txBody>
      </p:sp>
      <p:sp>
        <p:nvSpPr>
          <p:cNvPr id="308" name="Google Shape;308;p41"/>
          <p:cNvSpPr txBox="1"/>
          <p:nvPr>
            <p:ph type="title"/>
          </p:nvPr>
        </p:nvSpPr>
        <p:spPr>
          <a:xfrm>
            <a:off x="261450" y="1370000"/>
            <a:ext cx="4629600" cy="89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Viahart Overview</a:t>
            </a:r>
            <a:endParaRPr/>
          </a:p>
        </p:txBody>
      </p:sp>
      <p:sp>
        <p:nvSpPr>
          <p:cNvPr id="309" name="Google Shape;309;p41"/>
          <p:cNvSpPr/>
          <p:nvPr/>
        </p:nvSpPr>
        <p:spPr>
          <a:xfrm>
            <a:off x="0" y="-100"/>
            <a:ext cx="362100" cy="51435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0" name="Google Shape;310;p41"/>
          <p:cNvPicPr preferRelativeResize="0"/>
          <p:nvPr/>
        </p:nvPicPr>
        <p:blipFill rotWithShape="1">
          <a:blip r:embed="rId3">
            <a:alphaModFix amt="40000"/>
          </a:blip>
          <a:srcRect b="0" l="29428" r="29424" t="0"/>
          <a:stretch/>
        </p:blipFill>
        <p:spPr>
          <a:xfrm>
            <a:off x="5381516" y="-100"/>
            <a:ext cx="3762474" cy="5143500"/>
          </a:xfrm>
          <a:prstGeom prst="rect">
            <a:avLst/>
          </a:prstGeom>
          <a:noFill/>
          <a:ln>
            <a:noFill/>
          </a:ln>
          <a:effectLst>
            <a:reflection blurRad="0" dir="5400000" dist="38100" endA="0" endPos="30000" fadeDir="5400012" kx="0" rotWithShape="0" algn="bl" stA="80000" stPos="0" sy="-100000" ky="0"/>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4" name="Shape 314"/>
        <p:cNvGrpSpPr/>
        <p:nvPr/>
      </p:nvGrpSpPr>
      <p:grpSpPr>
        <a:xfrm>
          <a:off x="0" y="0"/>
          <a:ext cx="0" cy="0"/>
          <a:chOff x="0" y="0"/>
          <a:chExt cx="0" cy="0"/>
        </a:xfrm>
      </p:grpSpPr>
      <p:sp>
        <p:nvSpPr>
          <p:cNvPr id="315" name="Google Shape;315;p4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Advantages of the ChatBot</a:t>
            </a:r>
            <a:endParaRPr>
              <a:solidFill>
                <a:schemeClr val="lt1"/>
              </a:solidFill>
            </a:endParaRPr>
          </a:p>
        </p:txBody>
      </p:sp>
      <p:sp>
        <p:nvSpPr>
          <p:cNvPr id="316" name="Google Shape;316;p42"/>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317" name="Google Shape;317;p42"/>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100">
                <a:solidFill>
                  <a:schemeClr val="lt1"/>
                </a:solidFill>
              </a:rPr>
              <a:t>Ease for Conducting Market Research: </a:t>
            </a:r>
            <a:r>
              <a:rPr lang="en-GB" sz="1100">
                <a:solidFill>
                  <a:schemeClr val="lt1"/>
                </a:solidFill>
              </a:rPr>
              <a:t>Gather information regarding what the customers need, get a better picture on the company’s product profile and what can be improved. More Interaction</a:t>
            </a:r>
            <a:endParaRPr sz="1100">
              <a:solidFill>
                <a:schemeClr val="lt1"/>
              </a:solidFill>
            </a:endParaRPr>
          </a:p>
        </p:txBody>
      </p:sp>
      <p:sp>
        <p:nvSpPr>
          <p:cNvPr id="318" name="Google Shape;318;p42"/>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319" name="Google Shape;319;p42"/>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100">
                <a:solidFill>
                  <a:schemeClr val="lt1"/>
                </a:solidFill>
              </a:rPr>
              <a:t>Membership Program: </a:t>
            </a:r>
            <a:r>
              <a:rPr lang="en-GB" sz="1100">
                <a:solidFill>
                  <a:schemeClr val="lt1"/>
                </a:solidFill>
              </a:rPr>
              <a:t>Allows Viahart to develop a streamlined membership program, crafting individualized marketing strategy for each customers.  </a:t>
            </a:r>
            <a:endParaRPr sz="1100">
              <a:solidFill>
                <a:schemeClr val="lt1"/>
              </a:solidFill>
            </a:endParaRPr>
          </a:p>
        </p:txBody>
      </p:sp>
      <p:sp>
        <p:nvSpPr>
          <p:cNvPr id="320" name="Google Shape;320;p42"/>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321" name="Google Shape;321;p42"/>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100">
                <a:solidFill>
                  <a:schemeClr val="lt1"/>
                </a:solidFill>
              </a:rPr>
              <a:t>24/7 Support:</a:t>
            </a:r>
            <a:r>
              <a:rPr lang="en-GB" sz="1100">
                <a:solidFill>
                  <a:schemeClr val="lt1"/>
                </a:solidFill>
              </a:rPr>
              <a:t>Chatbots can provide round-the-clock customer service and reduce the need for a large customer service team, especially during off-hours</a:t>
            </a:r>
            <a:endParaRPr sz="1100">
              <a:solidFill>
                <a:schemeClr val="lt1"/>
              </a:solidFill>
            </a:endParaRPr>
          </a:p>
        </p:txBody>
      </p:sp>
      <p:sp>
        <p:nvSpPr>
          <p:cNvPr id="322" name="Google Shape;322;p42"/>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323" name="Google Shape;323;p42"/>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100">
                <a:solidFill>
                  <a:schemeClr val="lt1"/>
                </a:solidFill>
              </a:rPr>
              <a:t>Data Collection: </a:t>
            </a:r>
            <a:r>
              <a:rPr lang="en-GB" sz="1100">
                <a:solidFill>
                  <a:schemeClr val="lt1"/>
                </a:solidFill>
              </a:rPr>
              <a:t>Chatbots can store purchasing behaviors into a datasets, allowing for external API such as Sklearn to conduct advanced algorithms for more insights.</a:t>
            </a:r>
            <a:endParaRPr sz="11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7" name="Shape 327"/>
        <p:cNvGrpSpPr/>
        <p:nvPr/>
      </p:nvGrpSpPr>
      <p:grpSpPr>
        <a:xfrm>
          <a:off x="0" y="0"/>
          <a:ext cx="0" cy="0"/>
          <a:chOff x="0" y="0"/>
          <a:chExt cx="0" cy="0"/>
        </a:xfrm>
      </p:grpSpPr>
      <p:sp>
        <p:nvSpPr>
          <p:cNvPr id="328" name="Google Shape;328;p4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Project Objective</a:t>
            </a:r>
            <a:endParaRPr>
              <a:solidFill>
                <a:schemeClr val="lt1"/>
              </a:solidFill>
            </a:endParaRPr>
          </a:p>
        </p:txBody>
      </p:sp>
      <p:sp>
        <p:nvSpPr>
          <p:cNvPr id="329" name="Google Shape;329;p43"/>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330" name="Google Shape;330;p43"/>
          <p:cNvSpPr txBox="1"/>
          <p:nvPr>
            <p:ph idx="1" type="body"/>
          </p:nvPr>
        </p:nvSpPr>
        <p:spPr>
          <a:xfrm>
            <a:off x="1847691" y="185385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chemeClr val="lt1"/>
                </a:solidFill>
              </a:rPr>
              <a:t>Conduct surveys for members’ children, such as their age, gender, and which type of toys they prefer, which can help us recommend different types of toys for different members based on their children's characteristics </a:t>
            </a:r>
            <a:r>
              <a:rPr b="1" lang="en-GB" sz="1100">
                <a:solidFill>
                  <a:schemeClr val="lt1"/>
                </a:solidFill>
              </a:rPr>
              <a:t>(New Scenario)</a:t>
            </a:r>
            <a:endParaRPr b="1" sz="1100">
              <a:solidFill>
                <a:schemeClr val="lt1"/>
              </a:solidFill>
            </a:endParaRPr>
          </a:p>
        </p:txBody>
      </p:sp>
      <p:sp>
        <p:nvSpPr>
          <p:cNvPr id="331" name="Google Shape;331;p43"/>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332" name="Google Shape;332;p43"/>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chemeClr val="lt1"/>
                </a:solidFill>
              </a:rPr>
              <a:t>Ask customer to register a membership, and the type of membership they are interested. Introduce the discount policy for membership </a:t>
            </a:r>
            <a:r>
              <a:rPr b="1" lang="en-GB" sz="1100">
                <a:solidFill>
                  <a:schemeClr val="lt1"/>
                </a:solidFill>
              </a:rPr>
              <a:t>(New Scenario)</a:t>
            </a:r>
            <a:endParaRPr sz="1100">
              <a:solidFill>
                <a:schemeClr val="lt1"/>
              </a:solidFill>
            </a:endParaRPr>
          </a:p>
        </p:txBody>
      </p:sp>
      <p:sp>
        <p:nvSpPr>
          <p:cNvPr id="333" name="Google Shape;333;p43"/>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334" name="Google Shape;334;p43"/>
          <p:cNvSpPr txBox="1"/>
          <p:nvPr>
            <p:ph idx="1" type="body"/>
          </p:nvPr>
        </p:nvSpPr>
        <p:spPr>
          <a:xfrm>
            <a:off x="5536112" y="18201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chemeClr val="lt1"/>
                </a:solidFill>
              </a:rPr>
              <a:t>Checking if the customer is a registered member with the company or not, and apply the discount policy accordingly. Ensuring that all customers are fully aware the preferential policy with membership </a:t>
            </a:r>
            <a:r>
              <a:rPr b="1" lang="en-GB" sz="1100">
                <a:solidFill>
                  <a:schemeClr val="lt1"/>
                </a:solidFill>
              </a:rPr>
              <a:t>(Replicated  Scenario)</a:t>
            </a:r>
            <a:endParaRPr sz="1100">
              <a:solidFill>
                <a:schemeClr val="lt1"/>
              </a:solidFill>
            </a:endParaRPr>
          </a:p>
        </p:txBody>
      </p:sp>
      <p:sp>
        <p:nvSpPr>
          <p:cNvPr id="335" name="Google Shape;335;p43"/>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336" name="Google Shape;336;p43"/>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chemeClr val="lt1"/>
                </a:solidFill>
              </a:rPr>
              <a:t>Checking the eligibility of returning products; linked with the membership dataframe to check for return  policy. List all the orders the customer had and asked which one they are </a:t>
            </a:r>
            <a:r>
              <a:rPr lang="en-GB" sz="1100">
                <a:solidFill>
                  <a:schemeClr val="lt1"/>
                </a:solidFill>
              </a:rPr>
              <a:t>interested</a:t>
            </a:r>
            <a:r>
              <a:rPr lang="en-GB" sz="1100">
                <a:solidFill>
                  <a:schemeClr val="lt1"/>
                </a:solidFill>
              </a:rPr>
              <a:t> in returning </a:t>
            </a:r>
            <a:r>
              <a:rPr b="1" lang="en-GB" sz="1100">
                <a:solidFill>
                  <a:schemeClr val="lt1"/>
                </a:solidFill>
              </a:rPr>
              <a:t>(Replicated  Scenario)</a:t>
            </a:r>
            <a:r>
              <a:rPr lang="en-GB" sz="1100">
                <a:solidFill>
                  <a:schemeClr val="lt1"/>
                </a:solidFill>
              </a:rPr>
              <a:t> </a:t>
            </a:r>
            <a:endParaRPr sz="11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4"/>
          <p:cNvSpPr txBox="1"/>
          <p:nvPr>
            <p:ph type="title"/>
          </p:nvPr>
        </p:nvSpPr>
        <p:spPr>
          <a:xfrm>
            <a:off x="729450" y="2056375"/>
            <a:ext cx="62478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Scenario-Business Implication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5" name="Shape 345"/>
        <p:cNvGrpSpPr/>
        <p:nvPr/>
      </p:nvGrpSpPr>
      <p:grpSpPr>
        <a:xfrm>
          <a:off x="0" y="0"/>
          <a:ext cx="0" cy="0"/>
          <a:chOff x="0" y="0"/>
          <a:chExt cx="0" cy="0"/>
        </a:xfrm>
      </p:grpSpPr>
      <p:sp>
        <p:nvSpPr>
          <p:cNvPr id="346" name="Google Shape;346;p45"/>
          <p:cNvSpPr txBox="1"/>
          <p:nvPr>
            <p:ph type="title"/>
          </p:nvPr>
        </p:nvSpPr>
        <p:spPr>
          <a:xfrm>
            <a:off x="678600" y="1279525"/>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Scenario</a:t>
            </a:r>
            <a:endParaRPr/>
          </a:p>
          <a:p>
            <a:pPr indent="0" lvl="0" marL="0" rtl="0" algn="l">
              <a:spcBef>
                <a:spcPts val="0"/>
              </a:spcBef>
              <a:spcAft>
                <a:spcPts val="0"/>
              </a:spcAft>
              <a:buNone/>
            </a:pPr>
            <a:r>
              <a:rPr b="0" lang="en-GB"/>
              <a:t>Market Research</a:t>
            </a:r>
            <a:endParaRPr b="0"/>
          </a:p>
        </p:txBody>
      </p:sp>
      <p:sp>
        <p:nvSpPr>
          <p:cNvPr id="347" name="Google Shape;347;p45"/>
          <p:cNvSpPr txBox="1"/>
          <p:nvPr>
            <p:ph idx="1" type="body"/>
          </p:nvPr>
        </p:nvSpPr>
        <p:spPr>
          <a:xfrm>
            <a:off x="473250" y="2628725"/>
            <a:ext cx="3893400" cy="2089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sz="1100"/>
              <a:t>Unlike forms where respondents submit their answers and wait for analysis, your chatbot engages users in real-time conversations.</a:t>
            </a:r>
            <a:endParaRPr sz="1100"/>
          </a:p>
          <a:p>
            <a:pPr indent="0" lvl="0" marL="0" rtl="0" algn="l">
              <a:spcBef>
                <a:spcPts val="0"/>
              </a:spcBef>
              <a:spcAft>
                <a:spcPts val="0"/>
              </a:spcAft>
              <a:buNone/>
            </a:pPr>
            <a:r>
              <a:t/>
            </a:r>
            <a:endParaRPr sz="1100">
              <a:solidFill>
                <a:srgbClr val="000000"/>
              </a:solidFill>
            </a:endParaRPr>
          </a:p>
          <a:p>
            <a:pPr indent="0" lvl="0" marL="0" rtl="0" algn="l">
              <a:spcBef>
                <a:spcPts val="0"/>
              </a:spcBef>
              <a:spcAft>
                <a:spcPts val="1600"/>
              </a:spcAft>
              <a:buNone/>
            </a:pPr>
            <a:r>
              <a:t/>
            </a:r>
            <a:endParaRPr sz="1100"/>
          </a:p>
        </p:txBody>
      </p:sp>
      <p:pic>
        <p:nvPicPr>
          <p:cNvPr id="348" name="Google Shape;348;p45"/>
          <p:cNvPicPr preferRelativeResize="0"/>
          <p:nvPr/>
        </p:nvPicPr>
        <p:blipFill rotWithShape="1">
          <a:blip r:embed="rId3">
            <a:alphaModFix/>
          </a:blip>
          <a:srcRect b="0" l="25878" r="25878" t="0"/>
          <a:stretch/>
        </p:blipFill>
        <p:spPr>
          <a:xfrm>
            <a:off x="5146750" y="1184600"/>
            <a:ext cx="1973632" cy="3262600"/>
          </a:xfrm>
          <a:prstGeom prst="rect">
            <a:avLst/>
          </a:prstGeom>
          <a:noFill/>
          <a:ln>
            <a:noFill/>
          </a:ln>
        </p:spPr>
      </p:pic>
      <p:sp>
        <p:nvSpPr>
          <p:cNvPr id="349" name="Google Shape;349;p45"/>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700">
              <a:solidFill>
                <a:srgbClr val="D9F0FF"/>
              </a:solidFill>
            </a:endParaRPr>
          </a:p>
        </p:txBody>
      </p:sp>
      <p:pic>
        <p:nvPicPr>
          <p:cNvPr id="350" name="Google Shape;350;p45"/>
          <p:cNvPicPr preferRelativeResize="0"/>
          <p:nvPr/>
        </p:nvPicPr>
        <p:blipFill rotWithShape="1">
          <a:blip r:embed="rId4">
            <a:alphaModFix/>
          </a:blip>
          <a:srcRect b="0" l="26192" r="26192" t="0"/>
          <a:stretch/>
        </p:blipFill>
        <p:spPr>
          <a:xfrm>
            <a:off x="7170362" y="1184600"/>
            <a:ext cx="1973637" cy="3262597"/>
          </a:xfrm>
          <a:prstGeom prst="rect">
            <a:avLst/>
          </a:prstGeom>
          <a:noFill/>
          <a:ln>
            <a:noFill/>
          </a:ln>
        </p:spPr>
      </p:pic>
      <p:sp>
        <p:nvSpPr>
          <p:cNvPr id="351" name="Google Shape;351;p45"/>
          <p:cNvSpPr txBox="1"/>
          <p:nvPr>
            <p:ph type="title"/>
          </p:nvPr>
        </p:nvSpPr>
        <p:spPr>
          <a:xfrm>
            <a:off x="273625" y="2258050"/>
            <a:ext cx="3893400" cy="10344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GB" sz="1100">
                <a:solidFill>
                  <a:srgbClr val="000000"/>
                </a:solidFill>
              </a:rPr>
              <a:t>Real-time Interaction</a:t>
            </a:r>
            <a:endParaRPr sz="1100">
              <a:solidFill>
                <a:srgbClr val="000000"/>
              </a:solidFill>
            </a:endParaRPr>
          </a:p>
          <a:p>
            <a:pPr indent="0" lvl="0" marL="0" rtl="0" algn="l">
              <a:spcBef>
                <a:spcPts val="0"/>
              </a:spcBef>
              <a:spcAft>
                <a:spcPts val="0"/>
              </a:spcAft>
              <a:buNone/>
            </a:pPr>
            <a:r>
              <a:t/>
            </a:r>
            <a:endParaRPr/>
          </a:p>
        </p:txBody>
      </p:sp>
      <p:sp>
        <p:nvSpPr>
          <p:cNvPr id="352" name="Google Shape;352;p45"/>
          <p:cNvSpPr txBox="1"/>
          <p:nvPr>
            <p:ph type="title"/>
          </p:nvPr>
        </p:nvSpPr>
        <p:spPr>
          <a:xfrm>
            <a:off x="379675" y="3292450"/>
            <a:ext cx="3893400" cy="103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000000"/>
                </a:solidFill>
              </a:rPr>
              <a:t>           Personalized Interactions</a:t>
            </a:r>
            <a:endParaRPr sz="1100">
              <a:solidFill>
                <a:srgbClr val="000000"/>
              </a:solidFill>
            </a:endParaRPr>
          </a:p>
          <a:p>
            <a:pPr indent="0" lvl="0" marL="0" rtl="0" algn="l">
              <a:lnSpc>
                <a:spcPct val="115000"/>
              </a:lnSpc>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353" name="Google Shape;353;p45"/>
          <p:cNvSpPr txBox="1"/>
          <p:nvPr>
            <p:ph idx="1" type="body"/>
          </p:nvPr>
        </p:nvSpPr>
        <p:spPr>
          <a:xfrm>
            <a:off x="903500" y="3719875"/>
            <a:ext cx="34632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A chatbot can tailor its questions and responses based on the user's inputs, making the survey feel more personalized and relevant.</a:t>
            </a:r>
            <a:endParaRPr sz="1100"/>
          </a:p>
          <a:p>
            <a:pPr indent="0" lvl="0" marL="457200" rtl="0" algn="l">
              <a:spcBef>
                <a:spcPts val="0"/>
              </a:spcBef>
              <a:spcAft>
                <a:spcPts val="0"/>
              </a:spcAft>
              <a:buNone/>
            </a:pPr>
            <a:r>
              <a:t/>
            </a:r>
            <a:endParaRPr sz="1100">
              <a:solidFill>
                <a:srgbClr val="000000"/>
              </a:solidFill>
            </a:endParaRPr>
          </a:p>
          <a:p>
            <a:pPr indent="0" lvl="0" marL="0" rtl="0" algn="l">
              <a:spcBef>
                <a:spcPts val="0"/>
              </a:spcBef>
              <a:spcAft>
                <a:spcPts val="0"/>
              </a:spcAft>
              <a:buNone/>
            </a:pPr>
            <a:r>
              <a:t/>
            </a:r>
            <a:endParaRPr sz="1100">
              <a:solidFill>
                <a:srgbClr val="000000"/>
              </a:solidFill>
            </a:endParaRPr>
          </a:p>
          <a:p>
            <a:pPr indent="0" lvl="0" marL="0" rtl="0" algn="l">
              <a:spcBef>
                <a:spcPts val="0"/>
              </a:spcBef>
              <a:spcAft>
                <a:spcPts val="1600"/>
              </a:spcAft>
              <a:buNone/>
            </a:pPr>
            <a:r>
              <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7" name="Shape 357"/>
        <p:cNvGrpSpPr/>
        <p:nvPr/>
      </p:nvGrpSpPr>
      <p:grpSpPr>
        <a:xfrm>
          <a:off x="0" y="0"/>
          <a:ext cx="0" cy="0"/>
          <a:chOff x="0" y="0"/>
          <a:chExt cx="0" cy="0"/>
        </a:xfrm>
      </p:grpSpPr>
      <p:sp>
        <p:nvSpPr>
          <p:cNvPr id="358" name="Google Shape;358;p46"/>
          <p:cNvSpPr txBox="1"/>
          <p:nvPr>
            <p:ph type="title"/>
          </p:nvPr>
        </p:nvSpPr>
        <p:spPr>
          <a:xfrm>
            <a:off x="395025" y="1448600"/>
            <a:ext cx="3893400" cy="103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600">
                <a:solidFill>
                  <a:srgbClr val="000000"/>
                </a:solidFill>
              </a:rPr>
              <a:t>    </a:t>
            </a:r>
            <a:r>
              <a:rPr lang="en-GB" sz="1100">
                <a:solidFill>
                  <a:srgbClr val="000000"/>
                </a:solidFill>
              </a:rPr>
              <a:t>  User-Friendly Interface</a:t>
            </a:r>
            <a:endParaRPr sz="1100">
              <a:solidFill>
                <a:srgbClr val="000000"/>
              </a:solidFill>
            </a:endParaRPr>
          </a:p>
          <a:p>
            <a:pPr indent="0" lvl="0" marL="0" rtl="0" algn="l">
              <a:lnSpc>
                <a:spcPct val="115000"/>
              </a:lnSpc>
              <a:spcBef>
                <a:spcPts val="0"/>
              </a:spcBef>
              <a:spcAft>
                <a:spcPts val="0"/>
              </a:spcAft>
              <a:buNone/>
            </a:pPr>
            <a:r>
              <a:t/>
            </a:r>
            <a:endParaRPr sz="1600">
              <a:solidFill>
                <a:srgbClr val="000000"/>
              </a:solidFill>
            </a:endParaRPr>
          </a:p>
        </p:txBody>
      </p:sp>
      <p:pic>
        <p:nvPicPr>
          <p:cNvPr id="359" name="Google Shape;359;p46"/>
          <p:cNvPicPr preferRelativeResize="0"/>
          <p:nvPr/>
        </p:nvPicPr>
        <p:blipFill rotWithShape="1">
          <a:blip r:embed="rId3">
            <a:alphaModFix/>
          </a:blip>
          <a:srcRect b="0" l="25878" r="25878" t="0"/>
          <a:stretch/>
        </p:blipFill>
        <p:spPr>
          <a:xfrm>
            <a:off x="5146750" y="1184600"/>
            <a:ext cx="1973632" cy="3262600"/>
          </a:xfrm>
          <a:prstGeom prst="rect">
            <a:avLst/>
          </a:prstGeom>
          <a:noFill/>
          <a:ln>
            <a:noFill/>
          </a:ln>
        </p:spPr>
      </p:pic>
      <p:sp>
        <p:nvSpPr>
          <p:cNvPr id="360" name="Google Shape;360;p46"/>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700">
              <a:solidFill>
                <a:srgbClr val="D9F0FF"/>
              </a:solidFill>
            </a:endParaRPr>
          </a:p>
        </p:txBody>
      </p:sp>
      <p:pic>
        <p:nvPicPr>
          <p:cNvPr id="361" name="Google Shape;361;p46"/>
          <p:cNvPicPr preferRelativeResize="0"/>
          <p:nvPr/>
        </p:nvPicPr>
        <p:blipFill rotWithShape="1">
          <a:blip r:embed="rId4">
            <a:alphaModFix/>
          </a:blip>
          <a:srcRect b="0" l="26192" r="26192" t="0"/>
          <a:stretch/>
        </p:blipFill>
        <p:spPr>
          <a:xfrm>
            <a:off x="7170362" y="1184600"/>
            <a:ext cx="1973637" cy="3262597"/>
          </a:xfrm>
          <a:prstGeom prst="rect">
            <a:avLst/>
          </a:prstGeom>
          <a:noFill/>
          <a:ln>
            <a:noFill/>
          </a:ln>
        </p:spPr>
      </p:pic>
      <p:sp>
        <p:nvSpPr>
          <p:cNvPr id="362" name="Google Shape;362;p46"/>
          <p:cNvSpPr txBox="1"/>
          <p:nvPr>
            <p:ph idx="1" type="body"/>
          </p:nvPr>
        </p:nvSpPr>
        <p:spPr>
          <a:xfrm>
            <a:off x="756800" y="187577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Chatbots offer a conversational interface that's familiar to users, resembling natural conversations.</a:t>
            </a:r>
            <a:endParaRPr sz="1100"/>
          </a:p>
          <a:p>
            <a:pPr indent="0" lvl="0" marL="457200" rtl="0" algn="l">
              <a:spcBef>
                <a:spcPts val="0"/>
              </a:spcBef>
              <a:spcAft>
                <a:spcPts val="0"/>
              </a:spcAft>
              <a:buNone/>
            </a:pPr>
            <a:r>
              <a:t/>
            </a:r>
            <a:endParaRPr sz="1100"/>
          </a:p>
          <a:p>
            <a:pPr indent="0" lvl="0" marL="0" rtl="0" algn="l">
              <a:spcBef>
                <a:spcPts val="0"/>
              </a:spcBef>
              <a:spcAft>
                <a:spcPts val="0"/>
              </a:spcAft>
              <a:buNone/>
            </a:pPr>
            <a:r>
              <a:t/>
            </a:r>
            <a:endParaRPr sz="1100">
              <a:solidFill>
                <a:srgbClr val="000000"/>
              </a:solidFill>
            </a:endParaRPr>
          </a:p>
          <a:p>
            <a:pPr indent="0" lvl="0" marL="0" rtl="0" algn="l">
              <a:spcBef>
                <a:spcPts val="0"/>
              </a:spcBef>
              <a:spcAft>
                <a:spcPts val="1600"/>
              </a:spcAft>
              <a:buNone/>
            </a:pPr>
            <a:r>
              <a:t/>
            </a:r>
            <a:endParaRPr sz="1100"/>
          </a:p>
        </p:txBody>
      </p:sp>
      <p:sp>
        <p:nvSpPr>
          <p:cNvPr id="363" name="Google Shape;363;p46"/>
          <p:cNvSpPr txBox="1"/>
          <p:nvPr>
            <p:ph type="title"/>
          </p:nvPr>
        </p:nvSpPr>
        <p:spPr>
          <a:xfrm>
            <a:off x="629700" y="2891550"/>
            <a:ext cx="3893400" cy="103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000000"/>
                </a:solidFill>
              </a:rPr>
              <a:t>Engaging User Experience</a:t>
            </a:r>
            <a:endParaRPr sz="1100">
              <a:solidFill>
                <a:srgbClr val="000000"/>
              </a:solidFill>
            </a:endParaRPr>
          </a:p>
          <a:p>
            <a:pPr indent="457200" lvl="0" marL="0" rtl="0" algn="l">
              <a:lnSpc>
                <a:spcPct val="115000"/>
              </a:lnSpc>
              <a:spcBef>
                <a:spcPts val="0"/>
              </a:spcBef>
              <a:spcAft>
                <a:spcPts val="0"/>
              </a:spcAft>
              <a:buNone/>
            </a:pPr>
            <a:r>
              <a:t/>
            </a:r>
            <a:endParaRPr sz="1100">
              <a:solidFill>
                <a:srgbClr val="000000"/>
              </a:solidFill>
            </a:endParaRPr>
          </a:p>
          <a:p>
            <a:pPr indent="0" lvl="0" marL="0" rtl="0" algn="l">
              <a:lnSpc>
                <a:spcPct val="115000"/>
              </a:lnSpc>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364" name="Google Shape;364;p46"/>
          <p:cNvSpPr txBox="1"/>
          <p:nvPr>
            <p:ph idx="1" type="body"/>
          </p:nvPr>
        </p:nvSpPr>
        <p:spPr>
          <a:xfrm>
            <a:off x="756800" y="3332825"/>
            <a:ext cx="34632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Conversations with chatbots can be more engaging than filling out traditional forms.</a:t>
            </a:r>
            <a:endParaRPr sz="1100"/>
          </a:p>
          <a:p>
            <a:pPr indent="0" lvl="0" marL="0" rtl="0" algn="l">
              <a:spcBef>
                <a:spcPts val="0"/>
              </a:spcBef>
              <a:spcAft>
                <a:spcPts val="0"/>
              </a:spcAft>
              <a:buNone/>
            </a:pPr>
            <a:r>
              <a:t/>
            </a:r>
            <a:endParaRPr sz="1200">
              <a:solidFill>
                <a:srgbClr val="374151"/>
              </a:solidFill>
              <a:highlight>
                <a:srgbClr val="F7F7F8"/>
              </a:highlight>
              <a:latin typeface="Roboto"/>
              <a:ea typeface="Roboto"/>
              <a:cs typeface="Roboto"/>
              <a:sym typeface="Roboto"/>
            </a:endParaRPr>
          </a:p>
          <a:p>
            <a:pPr indent="0" lvl="0" marL="457200" rtl="0" algn="l">
              <a:spcBef>
                <a:spcPts val="0"/>
              </a:spcBef>
              <a:spcAft>
                <a:spcPts val="0"/>
              </a:spcAft>
              <a:buNone/>
            </a:pPr>
            <a:r>
              <a:t/>
            </a:r>
            <a:endParaRPr sz="1100">
              <a:solidFill>
                <a:srgbClr val="000000"/>
              </a:solidFill>
            </a:endParaRPr>
          </a:p>
          <a:p>
            <a:pPr indent="0" lvl="0" marL="0" rtl="0" algn="l">
              <a:spcBef>
                <a:spcPts val="0"/>
              </a:spcBef>
              <a:spcAft>
                <a:spcPts val="0"/>
              </a:spcAft>
              <a:buNone/>
            </a:pPr>
            <a:r>
              <a:t/>
            </a:r>
            <a:endParaRPr sz="1100">
              <a:solidFill>
                <a:srgbClr val="000000"/>
              </a:solidFill>
            </a:endParaRPr>
          </a:p>
          <a:p>
            <a:pPr indent="0" lvl="0" marL="0" rtl="0" algn="l">
              <a:spcBef>
                <a:spcPts val="0"/>
              </a:spcBef>
              <a:spcAft>
                <a:spcPts val="1600"/>
              </a:spcAft>
              <a:buNone/>
            </a:pPr>
            <a:r>
              <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8" name="Shape 368"/>
        <p:cNvGrpSpPr/>
        <p:nvPr/>
      </p:nvGrpSpPr>
      <p:grpSpPr>
        <a:xfrm>
          <a:off x="0" y="0"/>
          <a:ext cx="0" cy="0"/>
          <a:chOff x="0" y="0"/>
          <a:chExt cx="0" cy="0"/>
        </a:xfrm>
      </p:grpSpPr>
      <p:sp>
        <p:nvSpPr>
          <p:cNvPr id="369" name="Google Shape;369;p47"/>
          <p:cNvSpPr txBox="1"/>
          <p:nvPr>
            <p:ph type="title"/>
          </p:nvPr>
        </p:nvSpPr>
        <p:spPr>
          <a:xfrm>
            <a:off x="678600" y="1328425"/>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Scenario</a:t>
            </a:r>
            <a:endParaRPr/>
          </a:p>
          <a:p>
            <a:pPr indent="0" lvl="0" marL="0" rtl="0" algn="l">
              <a:spcBef>
                <a:spcPts val="0"/>
              </a:spcBef>
              <a:spcAft>
                <a:spcPts val="0"/>
              </a:spcAft>
              <a:buNone/>
            </a:pPr>
            <a:r>
              <a:rPr b="0" lang="en-GB"/>
              <a:t>Member Register</a:t>
            </a:r>
            <a:endParaRPr b="0"/>
          </a:p>
        </p:txBody>
      </p:sp>
      <p:sp>
        <p:nvSpPr>
          <p:cNvPr id="370" name="Google Shape;370;p47"/>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dk2"/>
                </a:solidFill>
              </a:rPr>
              <a:t>User Segmentation: </a:t>
            </a:r>
            <a:r>
              <a:rPr lang="en-GB" sz="1100">
                <a:solidFill>
                  <a:schemeClr val="dk2"/>
                </a:solidFill>
              </a:rPr>
              <a:t>By determining if a user is a regular customer or a wholesaler, the business can segment its customer base. This allows for tailored marketing and service strategies for different customer groups.</a:t>
            </a:r>
            <a:endParaRPr b="1" sz="1100">
              <a:solidFill>
                <a:schemeClr val="dk2"/>
              </a:solidFill>
            </a:endParaRPr>
          </a:p>
          <a:p>
            <a:pPr indent="0" lvl="0" marL="0" rtl="0" algn="l">
              <a:spcBef>
                <a:spcPts val="1600"/>
              </a:spcBef>
              <a:spcAft>
                <a:spcPts val="0"/>
              </a:spcAft>
              <a:buNone/>
            </a:pPr>
            <a:r>
              <a:rPr b="1" lang="en-GB" sz="1100">
                <a:solidFill>
                  <a:schemeClr val="dk2"/>
                </a:solidFill>
              </a:rPr>
              <a:t>Targeted Promotions: </a:t>
            </a:r>
            <a:r>
              <a:rPr lang="en-GB" sz="1100">
                <a:solidFill>
                  <a:schemeClr val="dk2"/>
                </a:solidFill>
              </a:rPr>
              <a:t>By offering discount codes to regular customers based on their kid's age and gender, the business can promote age- and gender-appropriate products, increasing the likelihood of sales.</a:t>
            </a:r>
            <a:endParaRPr sz="1100">
              <a:solidFill>
                <a:schemeClr val="dk2"/>
              </a:solidFill>
            </a:endParaRPr>
          </a:p>
          <a:p>
            <a:pPr indent="0" lvl="0" marL="0" rtl="0" algn="l">
              <a:spcBef>
                <a:spcPts val="1600"/>
              </a:spcBef>
              <a:spcAft>
                <a:spcPts val="1600"/>
              </a:spcAft>
              <a:buNone/>
            </a:pPr>
            <a:r>
              <a:t/>
            </a:r>
            <a:endParaRPr sz="1100"/>
          </a:p>
        </p:txBody>
      </p:sp>
      <p:pic>
        <p:nvPicPr>
          <p:cNvPr id="371" name="Google Shape;371;p47"/>
          <p:cNvPicPr preferRelativeResize="0"/>
          <p:nvPr/>
        </p:nvPicPr>
        <p:blipFill rotWithShape="1">
          <a:blip r:embed="rId3">
            <a:alphaModFix/>
          </a:blip>
          <a:srcRect b="0" l="9229" r="9237" t="0"/>
          <a:stretch/>
        </p:blipFill>
        <p:spPr>
          <a:xfrm>
            <a:off x="5146750" y="1184600"/>
            <a:ext cx="3997250" cy="3262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